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7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2" r:id="rId16"/>
    <p:sldId id="277" r:id="rId17"/>
    <p:sldId id="339" r:id="rId18"/>
    <p:sldId id="280" r:id="rId19"/>
    <p:sldId id="264" r:id="rId20"/>
    <p:sldId id="265" r:id="rId21"/>
    <p:sldId id="290" r:id="rId22"/>
    <p:sldId id="300" r:id="rId23"/>
    <p:sldId id="301" r:id="rId24"/>
    <p:sldId id="295" r:id="rId25"/>
    <p:sldId id="302" r:id="rId26"/>
    <p:sldId id="303" r:id="rId27"/>
    <p:sldId id="306" r:id="rId28"/>
    <p:sldId id="297" r:id="rId29"/>
    <p:sldId id="305" r:id="rId30"/>
    <p:sldId id="307" r:id="rId31"/>
    <p:sldId id="308" r:id="rId32"/>
    <p:sldId id="335" r:id="rId33"/>
    <p:sldId id="338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84" d="100"/>
          <a:sy n="84" d="100"/>
        </p:scale>
        <p:origin x="108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2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0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22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22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15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41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7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25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843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41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72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19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53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47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7570788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DAD0-FC5E-447B-B493-8FAEB843CE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6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95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3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6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9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7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80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9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C6A6-F0FE-4106-B3D9-84C5048458A2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4943-F526-4B1C-8AD8-E1F77AE1462F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3" descr="powerpoi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960C-0532-48E0-958D-7C93889E7313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3F29-E589-4EF7-A4DB-1B027C64F96C}" type="slidenum">
              <a:rPr lang="es-ES" smtClean="0"/>
              <a:t>‹Nº›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38"/>
            <a:ext cx="9144000" cy="68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5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etsiia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etsiia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etsiia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uva.es/etsiiaa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etsiia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etsiiaa/" TargetMode="External"/><Relationship Id="rId2" Type="http://schemas.openxmlformats.org/officeDocument/2006/relationships/hyperlink" Target="http://www.uva.es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va.es/export/sites/uva/2.docencia/2.01.grados/2.01.08.normativagrado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hyperlink" Target="http://www.uva.es/export/sites/uva/2.docencia/2.01.grados/2.01.08.normativagrados/_documentos/Reglamento-de-ordenacion-academica.pdf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export/sites/uva/2.docencia/2.01.grados/2.01.08.normativagrados/_documentos/Normativa-Permanencia-Uva-BOCyL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consejosocial.uva.es/wp-content/uploads/2016/06/PREGUNTAS-FRECUENTES-NORMATIVA-PROGRESO-Y-PERMANENCIA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sicue" TargetMode="External"/><Relationship Id="rId2" Type="http://schemas.openxmlformats.org/officeDocument/2006/relationships/hyperlink" Target="http://www.relint.uva.es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Autofit/>
          </a:bodyPr>
          <a:lstStyle/>
          <a:p>
            <a:r>
              <a:rPr lang="es-ES" sz="5400" b="1" dirty="0"/>
              <a:t>BIENVENIDA A ALUMNOS DE PRIMERO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24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093372" cy="38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-1" y="764704"/>
            <a:ext cx="8964613" cy="244827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50825" y="4652963"/>
            <a:ext cx="23050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ES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17513"/>
            <a:ext cx="6913562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482850" y="4868863"/>
            <a:ext cx="6481763" cy="9366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4710"/>
          <a:stretch/>
        </p:blipFill>
        <p:spPr bwMode="auto">
          <a:xfrm>
            <a:off x="35496" y="549334"/>
            <a:ext cx="9073008" cy="575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532440" cy="5499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dirty="0"/>
              <a:t>Campus virtual (Moodle)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355976" y="549945"/>
            <a:ext cx="864096" cy="3587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340768"/>
            <a:ext cx="9080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83229" y="2492896"/>
            <a:ext cx="1825275" cy="122413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290664" y="4149080"/>
            <a:ext cx="1825275" cy="57606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35480" y="764704"/>
            <a:ext cx="494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http://campusvirtual.uva.es/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750" y="0"/>
            <a:ext cx="8500690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dirty="0"/>
              <a:t>Campus virtual (Moodle)</a:t>
            </a:r>
          </a:p>
        </p:txBody>
      </p:sp>
    </p:spTree>
    <p:extLst>
      <p:ext uri="{BB962C8B-B14F-4D97-AF65-F5344CB8AC3E}">
        <p14:creationId xmlns:p14="http://schemas.microsoft.com/office/powerpoint/2010/main" val="26629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FF9825-453B-4A5B-B7BE-58D12B0B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745"/>
            <a:ext cx="9144000" cy="5338509"/>
          </a:xfrm>
          <a:prstGeom prst="rect">
            <a:avLst/>
          </a:prstGeom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-180528" y="2420888"/>
            <a:ext cx="9036496" cy="724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>
                <a:solidFill>
                  <a:schemeClr val="bg1"/>
                </a:solidFill>
              </a:rPr>
              <a:t>Web de la Escuela: </a:t>
            </a:r>
            <a:r>
              <a:rPr lang="es-E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www.uva.es/etsiiaa/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4BB9E65-FDCD-45E5-A09D-C5397FC647AF}"/>
              </a:ext>
            </a:extLst>
          </p:cNvPr>
          <p:cNvSpPr/>
          <p:nvPr/>
        </p:nvSpPr>
        <p:spPr>
          <a:xfrm>
            <a:off x="4716016" y="83671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13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68A0CE-D43F-459F-A04E-AC7089C8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67" y="980728"/>
            <a:ext cx="2695951" cy="2657846"/>
          </a:xfrm>
          <a:prstGeom prst="rect">
            <a:avLst/>
          </a:prstGeom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724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Web de la Escuela: </a:t>
            </a:r>
            <a:r>
              <a:rPr lang="es-ES" b="1" dirty="0">
                <a:hlinkClick r:id="rId3"/>
              </a:rPr>
              <a:t>www.uva.es/etsiiaa/</a:t>
            </a:r>
            <a:endParaRPr lang="es-ES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226526" y="1201614"/>
            <a:ext cx="5940264" cy="5005959"/>
            <a:chOff x="179512" y="1628800"/>
            <a:chExt cx="6336704" cy="4657299"/>
          </a:xfrm>
        </p:grpSpPr>
        <p:sp>
          <p:nvSpPr>
            <p:cNvPr id="3" name="2 Rectángulo"/>
            <p:cNvSpPr/>
            <p:nvPr/>
          </p:nvSpPr>
          <p:spPr>
            <a:xfrm>
              <a:off x="179512" y="1811471"/>
              <a:ext cx="6187605" cy="43094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b="1" dirty="0"/>
                <a:t>EQUIPO DIRECTIVO</a:t>
              </a:r>
            </a:p>
            <a:p>
              <a:pPr algn="ctr"/>
              <a:r>
                <a:rPr lang="es-ES" sz="1600" b="1" dirty="0"/>
                <a:t>Director</a:t>
              </a:r>
            </a:p>
            <a:p>
              <a:pPr algn="ctr"/>
              <a:r>
                <a:rPr lang="es-ES" sz="1600" dirty="0"/>
                <a:t> Joaquín Navarro</a:t>
              </a:r>
            </a:p>
            <a:p>
              <a:pPr algn="ctr"/>
              <a:endParaRPr lang="es-ES" sz="1600" dirty="0"/>
            </a:p>
            <a:p>
              <a:pPr algn="ctr"/>
              <a:r>
                <a:rPr lang="es-ES" sz="1600" b="1" dirty="0"/>
                <a:t>Secretario Académico</a:t>
              </a:r>
              <a:endParaRPr lang="es-ES" sz="1600" dirty="0"/>
            </a:p>
            <a:p>
              <a:pPr algn="ctr"/>
              <a:r>
                <a:rPr lang="es-ES" sz="1600" dirty="0"/>
                <a:t>José </a:t>
              </a:r>
              <a:r>
                <a:rPr lang="es-ES" sz="1600" dirty="0" err="1"/>
                <a:t>Reque</a:t>
              </a:r>
              <a:endParaRPr lang="es-ES" sz="1600" dirty="0"/>
            </a:p>
            <a:p>
              <a:pPr algn="ctr"/>
              <a:endParaRPr lang="es-ES" sz="1600" dirty="0"/>
            </a:p>
            <a:p>
              <a:pPr algn="ctr"/>
              <a:r>
                <a:rPr lang="es-ES" sz="1600" b="1" dirty="0"/>
                <a:t>Subdirector de Ordenación Académica. Jefe de Estudios</a:t>
              </a:r>
              <a:r>
                <a:rPr lang="es-ES" sz="1600" dirty="0"/>
                <a:t> </a:t>
              </a:r>
            </a:p>
            <a:p>
              <a:pPr algn="ctr"/>
              <a:r>
                <a:rPr lang="es-ES" sz="1600" dirty="0"/>
                <a:t>Almudena Gómez</a:t>
              </a:r>
            </a:p>
            <a:p>
              <a:pPr algn="ctr"/>
              <a:endParaRPr lang="es-ES" sz="1600" b="1" dirty="0"/>
            </a:p>
            <a:p>
              <a:pPr algn="ctr"/>
              <a:r>
                <a:rPr lang="es-ES" sz="1600" b="1" dirty="0"/>
                <a:t>Subdirector de Relaciones Externas</a:t>
              </a:r>
            </a:p>
            <a:p>
              <a:pPr algn="ctr"/>
              <a:r>
                <a:rPr lang="es-ES" sz="1600" dirty="0"/>
                <a:t>José Luis Marcos</a:t>
              </a:r>
            </a:p>
            <a:p>
              <a:pPr algn="ctr"/>
              <a:endParaRPr lang="es-ES" sz="1600" dirty="0"/>
            </a:p>
            <a:p>
              <a:pPr algn="ctr"/>
              <a:r>
                <a:rPr lang="es-ES" sz="1600" b="1" dirty="0"/>
                <a:t>Subdirector Investigación, TFC y Prácticas de Empresa</a:t>
              </a:r>
            </a:p>
            <a:p>
              <a:pPr algn="ctr"/>
              <a:r>
                <a:rPr lang="es-ES" sz="1600" dirty="0"/>
                <a:t> Milagros Casado</a:t>
              </a:r>
            </a:p>
            <a:p>
              <a:pPr algn="ctr"/>
              <a:endParaRPr lang="es-ES" sz="1600" b="1" dirty="0"/>
            </a:p>
            <a:p>
              <a:pPr algn="ctr"/>
              <a:r>
                <a:rPr lang="es-ES" sz="1600" b="1" dirty="0"/>
                <a:t>Subdirectora  de Relaciones Internacionales y Estudiantes</a:t>
              </a:r>
              <a:endParaRPr lang="es-ES" sz="1600" dirty="0"/>
            </a:p>
            <a:p>
              <a:pPr algn="ctr"/>
              <a:r>
                <a:rPr lang="es-ES" sz="1600" dirty="0"/>
                <a:t>Pablo Martín</a:t>
              </a: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519" y="1628800"/>
              <a:ext cx="6264697" cy="4657299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271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29AAA24-1EE7-4642-A68A-1F37F2C80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5"/>
          <a:stretch/>
        </p:blipFill>
        <p:spPr>
          <a:xfrm>
            <a:off x="723254" y="980728"/>
            <a:ext cx="7848583" cy="52565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317847"/>
            <a:ext cx="9121744" cy="9096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Horarios, calendario de exámenes, etc…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9952" y="2546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200" b="1" dirty="0">
                <a:ea typeface="+mj-ea"/>
                <a:cs typeface="+mj-cs"/>
                <a:hlinkClick r:id="rId3"/>
              </a:rPr>
              <a:t>www.uva.es/etsiiaa/</a:t>
            </a:r>
            <a:endParaRPr lang="es-ES" sz="3200" b="1" dirty="0"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AD29BC-3635-41B6-BAEE-7E6E0B5516FA}"/>
              </a:ext>
            </a:extLst>
          </p:cNvPr>
          <p:cNvSpPr/>
          <p:nvPr/>
        </p:nvSpPr>
        <p:spPr>
          <a:xfrm>
            <a:off x="467544" y="3789040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AEA295F-ED38-4062-8A1F-00027F31CDD0}"/>
              </a:ext>
            </a:extLst>
          </p:cNvPr>
          <p:cNvSpPr/>
          <p:nvPr/>
        </p:nvSpPr>
        <p:spPr>
          <a:xfrm>
            <a:off x="353875" y="2060848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6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317847"/>
            <a:ext cx="9121744" cy="9096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Horarios, calendario de exámenes, etc…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9952" y="2546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200" b="1" dirty="0">
                <a:ea typeface="+mj-ea"/>
                <a:cs typeface="+mj-cs"/>
                <a:hlinkClick r:id="rId2"/>
              </a:rPr>
              <a:t>www.uva.es/etsiiaa/</a:t>
            </a:r>
            <a:endParaRPr lang="es-ES" sz="3200" b="1" dirty="0"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5C4243-5FFC-4FFF-865A-221ED43C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14" y="1052736"/>
            <a:ext cx="77829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56DBFE5-CB32-435C-8296-AA37E3C8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8" y="1429932"/>
            <a:ext cx="9144000" cy="47088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9181"/>
            <a:ext cx="9121744" cy="9096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Horarios, calendario de exámenes, etc…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9952" y="2546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200" b="1" dirty="0">
                <a:ea typeface="+mj-ea"/>
                <a:cs typeface="+mj-cs"/>
                <a:hlinkClick r:id="rId3"/>
              </a:rPr>
              <a:t>www.uva.es/etsiiaa/</a:t>
            </a:r>
            <a:endParaRPr lang="es-ES" sz="32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735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"/>
          <a:stretch/>
        </p:blipFill>
        <p:spPr bwMode="auto">
          <a:xfrm>
            <a:off x="1" y="764704"/>
            <a:ext cx="9143999" cy="61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32040" y="2511918"/>
            <a:ext cx="830023" cy="2920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1835696" y="2060848"/>
            <a:ext cx="4320482" cy="306264"/>
          </a:xfrm>
          <a:prstGeom prst="round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372200" y="2502842"/>
            <a:ext cx="576064" cy="2780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5868144" y="2502842"/>
            <a:ext cx="432048" cy="278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1979712" y="2708920"/>
            <a:ext cx="864096" cy="1754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2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0"/>
            <a:ext cx="883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68345" y="4038946"/>
            <a:ext cx="648073" cy="39392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 flipV="1">
            <a:off x="7020272" y="4038946"/>
            <a:ext cx="648073" cy="3939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8961" y="764705"/>
            <a:ext cx="8027495" cy="108012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dirty="0"/>
              <a:t>Recursos web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3680792" cy="352839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3800" dirty="0"/>
              <a:t>Web </a:t>
            </a:r>
            <a:r>
              <a:rPr lang="es-ES" sz="3800" dirty="0" err="1"/>
              <a:t>UVa</a:t>
            </a:r>
            <a:r>
              <a:rPr lang="es-ES" sz="3800" dirty="0"/>
              <a:t>: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3800" b="1" dirty="0">
                <a:hlinkClick r:id="rId2"/>
              </a:rPr>
              <a:t>www.uva.es</a:t>
            </a:r>
            <a:endParaRPr lang="es-ES" sz="3800" b="1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s-ES" sz="3800" b="1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s-ES" sz="3800" b="1" dirty="0"/>
          </a:p>
          <a:p>
            <a:pPr algn="l"/>
            <a:endParaRPr lang="es-ES" sz="3800" b="1" dirty="0"/>
          </a:p>
          <a:p>
            <a:pPr algn="l"/>
            <a:endParaRPr lang="es-ES" sz="3800" b="1" dirty="0"/>
          </a:p>
          <a:p>
            <a:pPr algn="l"/>
            <a:r>
              <a:rPr lang="es-ES" sz="3800" dirty="0"/>
              <a:t>Web ETSIIAA: </a:t>
            </a:r>
          </a:p>
          <a:p>
            <a:pPr algn="l"/>
            <a:r>
              <a:rPr lang="es-ES" sz="3800" b="1" dirty="0">
                <a:hlinkClick r:id="rId3"/>
              </a:rPr>
              <a:t>www.uva.es/etsiiaa/</a:t>
            </a:r>
            <a:endParaRPr lang="es-ES" sz="3800" b="1" dirty="0"/>
          </a:p>
          <a:p>
            <a:pPr algn="l"/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  <a:p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2699792" y="1768748"/>
            <a:ext cx="5233749" cy="2031325"/>
            <a:chOff x="3563888" y="1768748"/>
            <a:chExt cx="5233749" cy="2031325"/>
          </a:xfrm>
        </p:grpSpPr>
        <p:sp>
          <p:nvSpPr>
            <p:cNvPr id="3" name="2 CuadroTexto"/>
            <p:cNvSpPr txBox="1"/>
            <p:nvPr/>
          </p:nvSpPr>
          <p:spPr>
            <a:xfrm>
              <a:off x="3635896" y="1768748"/>
              <a:ext cx="516174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Acceso a servicios de la </a:t>
              </a:r>
              <a:r>
                <a:rPr lang="es-ES" b="1" dirty="0" err="1"/>
                <a:t>UVa</a:t>
              </a:r>
              <a:r>
                <a:rPr lang="es-ES" b="1" dirty="0"/>
                <a:t> como alumno</a:t>
              </a:r>
              <a:r>
                <a:rPr lang="es-ES" dirty="0"/>
                <a:t>: 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es-ES" dirty="0"/>
                <a:t>Gestión de trámites académicos  (Sigma)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es-ES" dirty="0"/>
                <a:t> Planes de estudio: asignaturas, guías,…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es-ES" dirty="0"/>
                <a:t>Encuesta docente</a:t>
              </a: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es-ES" dirty="0"/>
                <a:t>Descarga de Software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Correo </a:t>
              </a:r>
              <a:r>
                <a:rPr lang="es-ES" b="1" dirty="0" err="1"/>
                <a:t>UVa</a:t>
              </a:r>
              <a:endParaRPr lang="es-E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Campus </a:t>
              </a:r>
              <a:r>
                <a:rPr lang="es-ES" b="1" dirty="0" err="1"/>
                <a:t>vitual</a:t>
              </a:r>
              <a:r>
                <a:rPr lang="es-ES" b="1" dirty="0"/>
                <a:t> MOODLE    …</a:t>
              </a: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563888" y="1786746"/>
              <a:ext cx="4968553" cy="201332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067944" y="4293096"/>
            <a:ext cx="4984178" cy="1872973"/>
            <a:chOff x="4067944" y="2310318"/>
            <a:chExt cx="4984178" cy="2092232"/>
          </a:xfrm>
        </p:grpSpPr>
        <p:sp>
          <p:nvSpPr>
            <p:cNvPr id="9" name="8 CuadroTexto"/>
            <p:cNvSpPr txBox="1"/>
            <p:nvPr/>
          </p:nvSpPr>
          <p:spPr>
            <a:xfrm>
              <a:off x="4067944" y="2362416"/>
              <a:ext cx="4816153" cy="195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Información general ETSIIAA</a:t>
              </a:r>
              <a:endParaRPr lang="es-E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Horarios, Fechas de exámenes, 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Normativa ETSIIAA: Trabajos fin de carrera,…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Actividades ETSIIAA: Cursos, conferencias,…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Premios, Concursos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Ofertas de empleo   ….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083569" y="2310318"/>
              <a:ext cx="4968553" cy="209223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765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332656"/>
            <a:ext cx="7772400" cy="1152128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/>
              <a:t>NORMATIVA DE INTERÉS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752528"/>
          </a:xfrm>
        </p:spPr>
        <p:txBody>
          <a:bodyPr>
            <a:noAutofit/>
          </a:bodyPr>
          <a:lstStyle/>
          <a:p>
            <a:pPr algn="l">
              <a:lnSpc>
                <a:spcPct val="220000"/>
              </a:lnSpc>
              <a:spcBef>
                <a:spcPts val="600"/>
              </a:spcBef>
            </a:pPr>
            <a:r>
              <a:rPr lang="es-ES" sz="1800" b="1" dirty="0">
                <a:hlinkClick r:id="rId2" action="ppaction://hlinksldjump"/>
              </a:rPr>
              <a:t>REGLAMENTO DE ORDENACIÓN ACADÉMICA</a:t>
            </a:r>
            <a:r>
              <a:rPr lang="es-ES" sz="1800" b="1" dirty="0"/>
              <a:t>  (ROA)</a:t>
            </a:r>
          </a:p>
          <a:p>
            <a:pPr algn="l">
              <a:lnSpc>
                <a:spcPct val="220000"/>
              </a:lnSpc>
              <a:spcBef>
                <a:spcPts val="600"/>
              </a:spcBef>
            </a:pPr>
            <a:r>
              <a:rPr lang="es-ES" sz="1800" b="1" dirty="0">
                <a:hlinkClick r:id="rId3" action="ppaction://hlinksldjump"/>
              </a:rPr>
              <a:t>NORMATIVA DE PROGRESO Y PERMANENCIA </a:t>
            </a:r>
            <a:endParaRPr lang="es-ES" sz="1800" b="1" dirty="0"/>
          </a:p>
          <a:p>
            <a:pPr algn="l">
              <a:lnSpc>
                <a:spcPct val="220000"/>
              </a:lnSpc>
              <a:spcBef>
                <a:spcPts val="600"/>
              </a:spcBef>
            </a:pPr>
            <a:r>
              <a:rPr lang="es-ES" sz="1800" b="1" dirty="0"/>
              <a:t>NORMATIVA DE MATRÍCULA Y DEVOLUCIÓN DE PRECIOS PÚBLICOS</a:t>
            </a:r>
          </a:p>
          <a:p>
            <a:pPr algn="l">
              <a:lnSpc>
                <a:spcPct val="220000"/>
              </a:lnSpc>
              <a:spcBef>
                <a:spcPts val="600"/>
              </a:spcBef>
            </a:pPr>
            <a:r>
              <a:rPr lang="es-ES" sz="1800" b="1" dirty="0"/>
              <a:t>NORMATIVA DE RECONOCIMIENTO Y TRANSFERENCIA DE CRÉDITOS</a:t>
            </a:r>
          </a:p>
          <a:p>
            <a:pPr algn="l">
              <a:lnSpc>
                <a:spcPct val="220000"/>
              </a:lnSpc>
              <a:spcBef>
                <a:spcPts val="600"/>
              </a:spcBef>
            </a:pPr>
            <a:r>
              <a:rPr lang="es-ES" sz="1800" b="1" dirty="0"/>
              <a:t>NORMATIVA DE RECONOCIMIENTO DE OTRAS ACTIVIDADES</a:t>
            </a:r>
          </a:p>
          <a:p>
            <a:pPr algn="l">
              <a:lnSpc>
                <a:spcPct val="220000"/>
              </a:lnSpc>
              <a:spcBef>
                <a:spcPts val="600"/>
              </a:spcBef>
            </a:pPr>
            <a:r>
              <a:rPr lang="es-ES" sz="1800" b="1" dirty="0"/>
              <a:t>NORMATIVA DE RECONOCIMIENTO ENTRE FORMACIÓN PROFESIONAL Y GRADO</a:t>
            </a:r>
          </a:p>
          <a:p>
            <a:pPr algn="l">
              <a:spcBef>
                <a:spcPts val="0"/>
              </a:spcBef>
            </a:pPr>
            <a:r>
              <a:rPr lang="es-ES" sz="3600" b="1" dirty="0"/>
              <a:t> …</a:t>
            </a:r>
          </a:p>
          <a:p>
            <a:pPr lvl="0">
              <a:lnSpc>
                <a:spcPct val="220000"/>
              </a:lnSpc>
              <a:spcBef>
                <a:spcPts val="600"/>
              </a:spcBef>
              <a:defRPr/>
            </a:pPr>
            <a:endParaRPr lang="es-ES" sz="1800" b="1" dirty="0"/>
          </a:p>
          <a:p>
            <a:pPr algn="l">
              <a:lnSpc>
                <a:spcPct val="220000"/>
              </a:lnSpc>
              <a:spcBef>
                <a:spcPts val="600"/>
              </a:spcBef>
            </a:pPr>
            <a:endParaRPr lang="es-ES" sz="1800" dirty="0"/>
          </a:p>
          <a:p>
            <a:pPr algn="l">
              <a:lnSpc>
                <a:spcPct val="220000"/>
              </a:lnSpc>
              <a:spcBef>
                <a:spcPts val="600"/>
              </a:spcBef>
            </a:pPr>
            <a:endParaRPr lang="es-ES" sz="1100" dirty="0"/>
          </a:p>
          <a:p>
            <a:pPr algn="l">
              <a:lnSpc>
                <a:spcPct val="220000"/>
              </a:lnSpc>
              <a:spcBef>
                <a:spcPts val="600"/>
              </a:spcBef>
            </a:pPr>
            <a:endParaRPr lang="es-ES" sz="1100" dirty="0"/>
          </a:p>
          <a:p>
            <a:pPr>
              <a:lnSpc>
                <a:spcPct val="220000"/>
              </a:lnSpc>
              <a:spcBef>
                <a:spcPts val="600"/>
              </a:spcBef>
            </a:pPr>
            <a:endParaRPr lang="es-ES" sz="1100" dirty="0"/>
          </a:p>
        </p:txBody>
      </p:sp>
      <p:sp>
        <p:nvSpPr>
          <p:cNvPr id="3" name="2 Rectángulo"/>
          <p:cNvSpPr/>
          <p:nvPr/>
        </p:nvSpPr>
        <p:spPr>
          <a:xfrm>
            <a:off x="409691" y="1801619"/>
            <a:ext cx="5098413" cy="47525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5535" y="2492896"/>
            <a:ext cx="4536505" cy="47525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5535" y="1052736"/>
            <a:ext cx="863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hlinkClick r:id="rId4"/>
              </a:rPr>
              <a:t>http://www.uva.es/export/sites/uva/2.docencia/2.01.grados/2.01.08.normativagrados/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8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9082980" cy="1008112"/>
          </a:xfrm>
        </p:spPr>
        <p:txBody>
          <a:bodyPr>
            <a:noAutofit/>
          </a:bodyPr>
          <a:lstStyle/>
          <a:p>
            <a:r>
              <a:rPr lang="es-ES" sz="3600" b="1" dirty="0"/>
              <a:t>Reglamento de Ordenación Académica (ROA)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556791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u="sng" dirty="0">
                <a:hlinkClick r:id="rId2"/>
              </a:rPr>
              <a:t>http://www.uva.es/export/sites/uva/2.docencia/2.01.grados/2.01.08.normativagrados/_documentos/Reglamento-de-ordenacion-academica.pdf</a:t>
            </a:r>
            <a:r>
              <a:rPr lang="es-ES" sz="1600" dirty="0"/>
              <a:t> </a:t>
            </a:r>
            <a:endParaRPr lang="es-ES" sz="1600" u="sng" dirty="0"/>
          </a:p>
        </p:txBody>
      </p:sp>
      <p:sp>
        <p:nvSpPr>
          <p:cNvPr id="12" name="11 Marcador de contenido"/>
          <p:cNvSpPr txBox="1">
            <a:spLocks noGrp="1"/>
          </p:cNvSpPr>
          <p:nvPr>
            <p:ph sz="half" idx="2"/>
          </p:nvPr>
        </p:nvSpPr>
        <p:spPr>
          <a:xfrm>
            <a:off x="3419872" y="2247255"/>
            <a:ext cx="5266928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2400" dirty="0"/>
              <a:t>Regula el </a:t>
            </a:r>
            <a:r>
              <a:rPr lang="es-ES" sz="2400" b="1" dirty="0"/>
              <a:t>Plan de Ordenación Docente </a:t>
            </a:r>
          </a:p>
        </p:txBody>
      </p:sp>
      <p:sp>
        <p:nvSpPr>
          <p:cNvPr id="13" name="11 Marcador de contenido"/>
          <p:cNvSpPr txBox="1">
            <a:spLocks/>
          </p:cNvSpPr>
          <p:nvPr/>
        </p:nvSpPr>
        <p:spPr>
          <a:xfrm>
            <a:off x="3419872" y="3764647"/>
            <a:ext cx="5266928" cy="2400657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/>
              <a:t>Regula la </a:t>
            </a:r>
            <a:r>
              <a:rPr lang="es-ES" sz="2400" b="1" dirty="0"/>
              <a:t>evaluación</a:t>
            </a:r>
            <a:r>
              <a:rPr lang="es-ES" sz="2400" dirty="0"/>
              <a:t>: 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es-ES" sz="1800" dirty="0"/>
              <a:t>Principios que deben seguirse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es-ES" sz="1800" dirty="0"/>
              <a:t>Cómo deben desarrollarse las pruebas de evaluación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es-ES" sz="1800" dirty="0"/>
              <a:t>Qué es el plagio y cómo se sanciona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es-ES" sz="1800" dirty="0"/>
              <a:t>Cómo deben comunicarse las calificaciones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es-ES" sz="1800" dirty="0"/>
              <a:t>Cómo se debe lleva a cabo las revisiones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</a:pPr>
            <a:r>
              <a:rPr lang="es-ES" sz="1800" dirty="0"/>
              <a:t>Cómo se gestionan las reclamaciones…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95536" y="2662866"/>
            <a:ext cx="2664296" cy="1584176"/>
            <a:chOff x="395536" y="2662866"/>
            <a:chExt cx="2664296" cy="1584176"/>
          </a:xfrm>
        </p:grpSpPr>
        <p:sp>
          <p:nvSpPr>
            <p:cNvPr id="4" name="3 Llamada rectangular redondeada"/>
            <p:cNvSpPr/>
            <p:nvPr/>
          </p:nvSpPr>
          <p:spPr>
            <a:xfrm>
              <a:off x="395536" y="2662866"/>
              <a:ext cx="2664296" cy="1584176"/>
            </a:xfrm>
            <a:prstGeom prst="wedgeRoundRectCallout">
              <a:avLst>
                <a:gd name="adj1" fmla="val -25821"/>
                <a:gd name="adj2" fmla="val 103322"/>
                <a:gd name="adj3" fmla="val 16667"/>
              </a:avLst>
            </a:prstGeom>
            <a:solidFill>
              <a:srgbClr val="FFFF99"/>
            </a:solidFill>
            <a:ln w="349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95536" y="2779587"/>
              <a:ext cx="26642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Describe las </a:t>
              </a:r>
            </a:p>
            <a:p>
              <a:pPr algn="ctr"/>
              <a:r>
                <a:rPr lang="es-ES" sz="2400" b="1" i="1" dirty="0"/>
                <a:t>“normas de juego” </a:t>
              </a:r>
              <a:r>
                <a:rPr lang="es-ES" sz="2000" b="1" dirty="0"/>
                <a:t>de la actividad docente en la Universidad</a:t>
              </a:r>
            </a:p>
          </p:txBody>
        </p:sp>
      </p:grpSp>
      <p:sp>
        <p:nvSpPr>
          <p:cNvPr id="15" name="11 Marcador de contenido"/>
          <p:cNvSpPr txBox="1">
            <a:spLocks noGrp="1"/>
          </p:cNvSpPr>
          <p:nvPr>
            <p:ph sz="half" idx="2"/>
          </p:nvPr>
        </p:nvSpPr>
        <p:spPr>
          <a:xfrm>
            <a:off x="3419872" y="2814027"/>
            <a:ext cx="5266928" cy="830997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2400" dirty="0"/>
              <a:t>Regula las </a:t>
            </a:r>
            <a:r>
              <a:rPr lang="es-ES" sz="2400" b="1" dirty="0"/>
              <a:t>guías docentes</a:t>
            </a:r>
            <a:r>
              <a:rPr lang="es-ES" sz="2400" dirty="0"/>
              <a:t> de las asignaturas y las </a:t>
            </a:r>
            <a:r>
              <a:rPr lang="es-ES" sz="2400" b="1" dirty="0"/>
              <a:t>acciones tutelares</a:t>
            </a:r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971600" y="5445224"/>
            <a:ext cx="1260140" cy="6713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uiExpand="1" build="p" animBg="1"/>
      <p:bldP spid="13" grpId="0" animBg="1"/>
      <p:bldP spid="1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24726" r="66913" b="6892"/>
          <a:stretch/>
        </p:blipFill>
        <p:spPr bwMode="auto">
          <a:xfrm>
            <a:off x="0" y="1433873"/>
            <a:ext cx="3635896" cy="49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85800"/>
            <a:ext cx="8640960" cy="1143000"/>
          </a:xfrm>
        </p:spPr>
        <p:txBody>
          <a:bodyPr>
            <a:noAutofit/>
          </a:bodyPr>
          <a:lstStyle/>
          <a:p>
            <a:r>
              <a:rPr lang="es-ES" sz="3600" b="1" dirty="0"/>
              <a:t>¿Qué es la Normativa de Progreso y Permanencia en la Universidad?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589240"/>
            <a:ext cx="911949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u="sng" dirty="0">
                <a:hlinkClick r:id="rId3"/>
              </a:rPr>
              <a:t>http://www.uva.es/export/sites/uva/2.docencia/2.01.grados/2.01.08.normativagrados/_documentos/Normativa-Permanencia-Uva-BOCyL.pdf</a:t>
            </a:r>
            <a:endParaRPr lang="es-ES" sz="1600" b="1" u="sng" dirty="0"/>
          </a:p>
          <a:p>
            <a:pPr>
              <a:spcAft>
                <a:spcPts val="600"/>
              </a:spcAft>
            </a:pPr>
            <a:endParaRPr lang="es-ES" sz="1600" b="1" dirty="0"/>
          </a:p>
          <a:p>
            <a:pPr>
              <a:spcAft>
                <a:spcPts val="600"/>
              </a:spcAft>
            </a:pPr>
            <a:r>
              <a:rPr lang="es-ES" sz="1600" b="1" dirty="0">
                <a:hlinkClick r:id="rId4"/>
              </a:rPr>
              <a:t>http://consejosocial.uva.es/wp-content/uploads/2016/06/PREGUNTAS-FRECUENTES-NORMATIVA-PROGRESO-Y-PERMANENCIAS.pdf</a:t>
            </a:r>
            <a:endParaRPr lang="es-ES" sz="1600" b="1" dirty="0"/>
          </a:p>
        </p:txBody>
      </p:sp>
      <p:sp>
        <p:nvSpPr>
          <p:cNvPr id="12" name="11 Marcador de contenido"/>
          <p:cNvSpPr txBox="1">
            <a:spLocks noGrp="1"/>
          </p:cNvSpPr>
          <p:nvPr>
            <p:ph sz="half" idx="2"/>
          </p:nvPr>
        </p:nvSpPr>
        <p:spPr>
          <a:xfrm>
            <a:off x="3769568" y="2948751"/>
            <a:ext cx="5266928" cy="120032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2400" dirty="0"/>
              <a:t>Regula el tiempo que un estudiante puede estar matriculado en la universidad en una misma titulación</a:t>
            </a:r>
          </a:p>
        </p:txBody>
      </p:sp>
      <p:sp>
        <p:nvSpPr>
          <p:cNvPr id="13" name="11 Marcador de contenido"/>
          <p:cNvSpPr txBox="1">
            <a:spLocks/>
          </p:cNvSpPr>
          <p:nvPr/>
        </p:nvSpPr>
        <p:spPr>
          <a:xfrm>
            <a:off x="3769568" y="4542219"/>
            <a:ext cx="5266928" cy="830997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/>
              <a:t>Regula el rendimiento académico exigible al estudiante</a:t>
            </a:r>
          </a:p>
        </p:txBody>
      </p:sp>
      <p:sp>
        <p:nvSpPr>
          <p:cNvPr id="14" name="11 Marcador de contenido"/>
          <p:cNvSpPr txBox="1">
            <a:spLocks/>
          </p:cNvSpPr>
          <p:nvPr/>
        </p:nvSpPr>
        <p:spPr>
          <a:xfrm>
            <a:off x="3769568" y="1733907"/>
            <a:ext cx="5266928" cy="830997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 dirty="0"/>
              <a:t>La dedicación al estudio: modalidades de matrícula</a:t>
            </a:r>
          </a:p>
        </p:txBody>
      </p:sp>
    </p:spTree>
    <p:extLst>
      <p:ext uri="{BB962C8B-B14F-4D97-AF65-F5344CB8AC3E}">
        <p14:creationId xmlns:p14="http://schemas.microsoft.com/office/powerpoint/2010/main" val="8011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980728"/>
            <a:ext cx="453650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Dedicación al estudio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19672" y="2204864"/>
            <a:ext cx="432048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A TIEMPO COMPLETO</a:t>
            </a:r>
          </a:p>
          <a:p>
            <a:r>
              <a:rPr lang="es-ES" sz="2000" dirty="0"/>
              <a:t>Régimen ordinario de los estudiantes</a:t>
            </a:r>
          </a:p>
          <a:p>
            <a:endParaRPr lang="es-ES" sz="2000" dirty="0"/>
          </a:p>
          <a:p>
            <a:r>
              <a:rPr lang="es-ES" sz="2000" b="1" dirty="0"/>
              <a:t>A TIEMPO PARCIAL </a:t>
            </a:r>
          </a:p>
          <a:p>
            <a:r>
              <a:rPr lang="es-ES" sz="2000" dirty="0"/>
              <a:t>Bajo solicitud y causas justificadas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19872" y="4061971"/>
            <a:ext cx="554461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CAUSAS DE MATRÍCULA  A TIEMPO PARCIAL  (ROA)</a:t>
            </a:r>
          </a:p>
          <a:p>
            <a:pPr marL="285750" indent="-285750">
              <a:buFontTx/>
              <a:buChar char="-"/>
            </a:pPr>
            <a:r>
              <a:rPr lang="es-ES" dirty="0"/>
              <a:t>Actividad laboral</a:t>
            </a:r>
          </a:p>
          <a:p>
            <a:pPr marL="285750" indent="-285750">
              <a:buFontTx/>
              <a:buChar char="-"/>
            </a:pPr>
            <a:r>
              <a:rPr lang="es-ES" dirty="0"/>
              <a:t>Atención familiar </a:t>
            </a:r>
          </a:p>
          <a:p>
            <a:pPr marL="285750" indent="-285750">
              <a:buFontTx/>
              <a:buChar char="-"/>
            </a:pPr>
            <a:r>
              <a:rPr lang="es-ES" dirty="0"/>
              <a:t>Deportista de alto nivel</a:t>
            </a:r>
          </a:p>
          <a:p>
            <a:pPr marL="285750" indent="-285750">
              <a:buFontTx/>
              <a:buChar char="-"/>
            </a:pPr>
            <a:r>
              <a:rPr lang="es-ES" dirty="0"/>
              <a:t>Grado de discapacidad física, sensorial o psíquica reconocida</a:t>
            </a:r>
          </a:p>
          <a:p>
            <a:pPr marL="285750" indent="-285750">
              <a:buFontTx/>
              <a:buChar char="-"/>
            </a:pPr>
            <a:r>
              <a:rPr lang="es-ES" dirty="0"/>
              <a:t>Situación extraordinaria </a:t>
            </a:r>
          </a:p>
        </p:txBody>
      </p:sp>
    </p:spTree>
    <p:extLst>
      <p:ext uri="{BB962C8B-B14F-4D97-AF65-F5344CB8AC3E}">
        <p14:creationId xmlns:p14="http://schemas.microsoft.com/office/powerpoint/2010/main" val="4170895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2343071"/>
            <a:ext cx="3816424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 TIEMPO COMPLETO</a:t>
            </a:r>
          </a:p>
          <a:p>
            <a:pPr algn="ctr"/>
            <a:endParaRPr lang="es-ES" sz="2400" b="1" dirty="0"/>
          </a:p>
          <a:p>
            <a:r>
              <a:rPr lang="es-ES" dirty="0"/>
              <a:t>Alumno de 1º Grado  60 ECTS</a:t>
            </a:r>
          </a:p>
          <a:p>
            <a:endParaRPr lang="es-ES" dirty="0"/>
          </a:p>
          <a:p>
            <a:r>
              <a:rPr lang="es-ES" dirty="0"/>
              <a:t>Otros cursos mínimo 36 y máximo 90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98984"/>
          </a:xfrm>
        </p:spPr>
        <p:txBody>
          <a:bodyPr>
            <a:noAutofit/>
          </a:bodyPr>
          <a:lstStyle/>
          <a:p>
            <a:r>
              <a:rPr lang="es-ES" sz="4000" b="1" dirty="0"/>
              <a:t>¿ De cuántos créditos debo matricularme?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60032" y="2343071"/>
            <a:ext cx="3816424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 TIEMPO PARCIAL</a:t>
            </a:r>
          </a:p>
          <a:p>
            <a:pPr algn="ctr"/>
            <a:endParaRPr lang="es-ES" sz="2400" b="1" dirty="0"/>
          </a:p>
          <a:p>
            <a:r>
              <a:rPr lang="es-ES" dirty="0"/>
              <a:t>Alumno de 1º Grado 30 ECTS</a:t>
            </a:r>
          </a:p>
          <a:p>
            <a:endParaRPr lang="es-ES" dirty="0"/>
          </a:p>
          <a:p>
            <a:r>
              <a:rPr lang="es-ES" dirty="0"/>
              <a:t>Otros cursos mínimo 24  y máximo 36</a:t>
            </a:r>
          </a:p>
        </p:txBody>
      </p:sp>
    </p:spTree>
    <p:extLst>
      <p:ext uri="{BB962C8B-B14F-4D97-AF65-F5344CB8AC3E}">
        <p14:creationId xmlns:p14="http://schemas.microsoft.com/office/powerpoint/2010/main" val="13532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323528" y="3726160"/>
            <a:ext cx="856895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4000" b="1" dirty="0"/>
              <a:t>¿Qué pasa si no apruebo 12 créditos el primer año?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2012647"/>
            <a:ext cx="813690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Los estudiantes </a:t>
            </a:r>
            <a:r>
              <a:rPr lang="es-ES" sz="2400" b="1" dirty="0"/>
              <a:t>a tiempo completo </a:t>
            </a:r>
            <a:r>
              <a:rPr lang="es-ES" sz="2400" dirty="0"/>
              <a:t>tienen que superar </a:t>
            </a:r>
            <a:r>
              <a:rPr lang="es-ES" sz="2400" b="1" dirty="0"/>
              <a:t>12 créditos </a:t>
            </a:r>
            <a:r>
              <a:rPr lang="es-ES" sz="2400" dirty="0"/>
              <a:t>y </a:t>
            </a:r>
            <a:r>
              <a:rPr lang="es-ES" sz="2400" b="1" dirty="0"/>
              <a:t>6 </a:t>
            </a:r>
            <a:r>
              <a:rPr lang="es-ES" sz="2400" dirty="0"/>
              <a:t>si son a </a:t>
            </a:r>
            <a:r>
              <a:rPr lang="es-ES" sz="2400" b="1" dirty="0"/>
              <a:t>tiempo parcial</a:t>
            </a:r>
            <a:r>
              <a:rPr lang="es-ES" sz="2400" dirty="0"/>
              <a:t>, sin incluir los reconocidos por estudios previos o por actividades universitarias.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1" cy="1296144"/>
          </a:xfrm>
        </p:spPr>
        <p:txBody>
          <a:bodyPr>
            <a:normAutofit fontScale="90000"/>
          </a:bodyPr>
          <a:lstStyle/>
          <a:p>
            <a:pPr algn="just"/>
            <a:r>
              <a:rPr lang="es-ES" b="1" dirty="0"/>
              <a:t>¿Cuántos créditos tengo que superar el primer año de permanencia en la </a:t>
            </a:r>
            <a:r>
              <a:rPr lang="es-ES" b="1" dirty="0" err="1"/>
              <a:t>UVa</a:t>
            </a:r>
            <a:r>
              <a:rPr lang="es-ES" b="1" dirty="0"/>
              <a:t>?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1" y="4892967"/>
            <a:ext cx="81369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Se deberán abandonar los estudios, aunque se podrá iniciar otros en la Universidad de Valladolid siguiendo el procedimiento general de ingreso.</a:t>
            </a:r>
          </a:p>
        </p:txBody>
      </p:sp>
    </p:spTree>
    <p:extLst>
      <p:ext uri="{BB962C8B-B14F-4D97-AF65-F5344CB8AC3E}">
        <p14:creationId xmlns:p14="http://schemas.microsoft.com/office/powerpoint/2010/main" val="1023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245991" y="1061864"/>
            <a:ext cx="8443664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¿ Tengo obligación de matricularme de las asignaturas que tengo pendientes?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35375" y="2453987"/>
            <a:ext cx="80648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Sí, es obligatorio matricularse en primer lugar de las asignaturas básicas u obligatorias pendientes de cursos anteriores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3875564"/>
            <a:ext cx="80648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Los estudiantes en programas de movilidad nacional o internacional quedarán exentos del cumplimiento de este requerimiento durante el curso académico en el que tenga lugar la estancia por movilidad en la universidad de destino.</a:t>
            </a:r>
          </a:p>
        </p:txBody>
      </p:sp>
    </p:spTree>
    <p:extLst>
      <p:ext uri="{BB962C8B-B14F-4D97-AF65-F5344CB8AC3E}">
        <p14:creationId xmlns:p14="http://schemas.microsoft.com/office/powerpoint/2010/main" val="26745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998984"/>
          </a:xfrm>
        </p:spPr>
        <p:txBody>
          <a:bodyPr>
            <a:noAutofit/>
          </a:bodyPr>
          <a:lstStyle/>
          <a:p>
            <a:pPr algn="just"/>
            <a:r>
              <a:rPr lang="es-ES" sz="4000" b="1" dirty="0"/>
              <a:t>¿Puedo estar matriculado en la </a:t>
            </a:r>
            <a:r>
              <a:rPr lang="es-ES" sz="4000" b="1" dirty="0" err="1"/>
              <a:t>UVa</a:t>
            </a:r>
            <a:r>
              <a:rPr lang="es-ES" sz="4000" b="1" dirty="0"/>
              <a:t> tantos años como quiera?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3568" y="2060848"/>
            <a:ext cx="784887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No, si estás estudiando un </a:t>
            </a:r>
            <a:r>
              <a:rPr lang="es-ES" sz="2400" b="1" dirty="0"/>
              <a:t>Grado de 4 años </a:t>
            </a:r>
            <a:r>
              <a:rPr lang="es-ES" sz="2400" dirty="0"/>
              <a:t>el número máximo de permanencia serán </a:t>
            </a:r>
            <a:r>
              <a:rPr lang="es-ES" sz="2400" b="1" dirty="0"/>
              <a:t>8 años</a:t>
            </a:r>
            <a:r>
              <a:rPr lang="es-ES" sz="2400" dirty="0"/>
              <a:t>,  </a:t>
            </a:r>
            <a:r>
              <a:rPr lang="es-ES" sz="2400" u="sng" dirty="0"/>
              <a:t>a tiempo completo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3548622"/>
            <a:ext cx="78488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los programas de estudios conjuntos el número máximo de años de permanencia será el doble del número de años contemplados para la consecución de ambos títulos</a:t>
            </a:r>
          </a:p>
        </p:txBody>
      </p:sp>
    </p:spTree>
    <p:extLst>
      <p:ext uri="{BB962C8B-B14F-4D97-AF65-F5344CB8AC3E}">
        <p14:creationId xmlns:p14="http://schemas.microsoft.com/office/powerpoint/2010/main" val="27776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348316" y="1268760"/>
            <a:ext cx="856895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4000" b="1" dirty="0"/>
              <a:t>¿De cuántas convocatorias dispongo para aprobar una asignatura?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3068960"/>
            <a:ext cx="784887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matrícula da derecho a </a:t>
            </a:r>
            <a:r>
              <a:rPr lang="es-ES" sz="2400" b="1" dirty="0"/>
              <a:t>dos convocatorias anuales </a:t>
            </a:r>
            <a:r>
              <a:rPr lang="es-ES" sz="2400" dirty="0"/>
              <a:t>por asignatura.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Aunque </a:t>
            </a:r>
            <a:r>
              <a:rPr lang="es-ES" sz="2400" b="1" dirty="0"/>
              <a:t>no hay límite de convocatorias</a:t>
            </a:r>
            <a:r>
              <a:rPr lang="es-ES" sz="2400" dirty="0"/>
              <a:t>, el número total de ellas viene marcado por la permanencia.</a:t>
            </a:r>
          </a:p>
        </p:txBody>
      </p:sp>
    </p:spTree>
    <p:extLst>
      <p:ext uri="{BB962C8B-B14F-4D97-AF65-F5344CB8AC3E}">
        <p14:creationId xmlns:p14="http://schemas.microsoft.com/office/powerpoint/2010/main" val="7917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65920"/>
            <a:ext cx="8229600" cy="998984"/>
          </a:xfrm>
        </p:spPr>
        <p:txBody>
          <a:bodyPr>
            <a:noAutofit/>
          </a:bodyPr>
          <a:lstStyle/>
          <a:p>
            <a:pPr algn="just"/>
            <a:r>
              <a:rPr lang="es-ES" sz="4000" b="1" dirty="0"/>
              <a:t>¿Se puede superar el número máximo de años de permanencia?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3568" y="3020759"/>
            <a:ext cx="78488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Sí, pero únicamente cuando quede un máximo de 18 ECTS o el TFG para concluir la titulación, en estos supuestos se concederá automáticamente un año más.</a:t>
            </a:r>
            <a:endParaRPr lang="es-ES" sz="2400" u="sng" dirty="0"/>
          </a:p>
        </p:txBody>
      </p:sp>
    </p:spTree>
    <p:extLst>
      <p:ext uri="{BB962C8B-B14F-4D97-AF65-F5344CB8AC3E}">
        <p14:creationId xmlns:p14="http://schemas.microsoft.com/office/powerpoint/2010/main" val="42545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/>
          <a:stretch/>
        </p:blipFill>
        <p:spPr bwMode="auto">
          <a:xfrm>
            <a:off x="3722" y="1052736"/>
            <a:ext cx="914027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532440" cy="5875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s-ES" sz="3600" b="1" dirty="0">
                <a:hlinkClick r:id="rId3"/>
              </a:rPr>
              <a:t>www.uva.es</a:t>
            </a:r>
            <a:endParaRPr lang="es-ES" sz="3600" dirty="0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779912" y="1052736"/>
            <a:ext cx="824157" cy="32403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29136" y="620688"/>
            <a:ext cx="917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mi portal: </a:t>
            </a:r>
            <a:r>
              <a:rPr lang="es-ES_tradnl" dirty="0"/>
              <a:t>Acceso a servicios como alumno/a de la </a:t>
            </a:r>
            <a:r>
              <a:rPr lang="es-ES_tradnl" dirty="0" err="1"/>
              <a:t>UVa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67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476620"/>
            <a:ext cx="7772400" cy="1008164"/>
          </a:xfrm>
        </p:spPr>
        <p:txBody>
          <a:bodyPr/>
          <a:lstStyle/>
          <a:p>
            <a:pPr algn="r" eaLnBrk="1" hangingPunct="1">
              <a:defRPr/>
            </a:pPr>
            <a:r>
              <a:rPr lang="es-ES" b="1" dirty="0"/>
              <a:t>REPRESENTACIÓN  ESTUDIANTIL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70364" y="1340768"/>
            <a:ext cx="8424936" cy="48147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tx1"/>
                </a:solidFill>
              </a:rPr>
              <a:t>DELEGADO Y SUBDELEGADO DE CLASE (REPRESENTANTES DE CLASE)</a:t>
            </a:r>
            <a:endParaRPr lang="es-E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es-ES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tx1"/>
                </a:solidFill>
              </a:rPr>
              <a:t>COMITÉS DE TÍTULOS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es-ES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tx1"/>
                </a:solidFill>
              </a:rPr>
              <a:t>DELEGACIÓN DE ALUMNOS DE LA ETSIIAA =&gt; REPRESENTANTE DE CENTRO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es-E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tx1"/>
                </a:solidFill>
              </a:rPr>
              <a:t>JUNTA DE CENTRO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es-ES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tx1"/>
                </a:solidFill>
              </a:rPr>
              <a:t>CLAUSTRO UNIVERSITARIO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4008714" y="1916832"/>
            <a:ext cx="4529240" cy="1467320"/>
            <a:chOff x="2267744" y="3146341"/>
            <a:chExt cx="6876256" cy="1650811"/>
          </a:xfrm>
        </p:grpSpPr>
        <p:sp>
          <p:nvSpPr>
            <p:cNvPr id="7" name="6 Explosión 2"/>
            <p:cNvSpPr/>
            <p:nvPr/>
          </p:nvSpPr>
          <p:spPr>
            <a:xfrm>
              <a:off x="2267744" y="3146341"/>
              <a:ext cx="6876256" cy="1650811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 rot="21165307">
              <a:off x="3173992" y="3672732"/>
              <a:ext cx="4728810" cy="657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ES" sz="1600" b="1" dirty="0"/>
                <a:t>¡¡ELECCIONES  DE DELEGADOS </a:t>
              </a:r>
            </a:p>
            <a:p>
              <a:pPr algn="ctr">
                <a:spcBef>
                  <a:spcPts val="0"/>
                </a:spcBef>
              </a:pPr>
              <a:r>
                <a:rPr lang="es-ES" sz="1600" b="1" dirty="0"/>
                <a:t>de Clase esta semana!!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476620"/>
            <a:ext cx="7772400" cy="10081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b="1" dirty="0"/>
              <a:t>MOVILIDAD ACADÉMICA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964488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MOVILIDAD EXTRANJERO (</a:t>
            </a:r>
            <a:r>
              <a:rPr lang="es-ES" sz="2000" b="1" dirty="0">
                <a:solidFill>
                  <a:schemeClr val="tx1"/>
                </a:solidFill>
                <a:hlinkClick r:id="rId2"/>
              </a:rPr>
              <a:t>http://www.relint.uva.es/</a:t>
            </a:r>
            <a:r>
              <a:rPr lang="es-ES" sz="2000" b="1" dirty="0">
                <a:solidFill>
                  <a:schemeClr val="tx1"/>
                </a:solidFill>
              </a:rPr>
              <a:t>) </a:t>
            </a:r>
            <a:r>
              <a:rPr lang="es-ES" sz="2000" dirty="0">
                <a:solidFill>
                  <a:schemeClr val="tx1"/>
                </a:solidFill>
              </a:rPr>
              <a:t>(12 meses </a:t>
            </a:r>
            <a:r>
              <a:rPr lang="es-ES" sz="2000" dirty="0" err="1">
                <a:solidFill>
                  <a:schemeClr val="tx1"/>
                </a:solidFill>
              </a:rPr>
              <a:t>máx</a:t>
            </a:r>
            <a:r>
              <a:rPr lang="es-ES" sz="2000" dirty="0">
                <a:solidFill>
                  <a:schemeClr val="tx1"/>
                </a:solidFill>
              </a:rPr>
              <a:t>  GRADO)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	ERASMUS - INTERNACIONAL ESTUDIOS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 		Haber superado 90ECTS al inicio de la movilidad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		Requisito del idioma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		Solicitud de la ayuda ERASMUS </a:t>
            </a:r>
            <a:r>
              <a:rPr lang="es-ES" sz="2000" dirty="0">
                <a:solidFill>
                  <a:schemeClr val="tx1"/>
                </a:solidFill>
              </a:rPr>
              <a:t>(</a:t>
            </a:r>
            <a:r>
              <a:rPr lang="es-ES" sz="2000" dirty="0" err="1">
                <a:solidFill>
                  <a:schemeClr val="tx1"/>
                </a:solidFill>
              </a:rPr>
              <a:t>solic</a:t>
            </a:r>
            <a:r>
              <a:rPr lang="es-ES" sz="2000" dirty="0">
                <a:solidFill>
                  <a:schemeClr val="tx1"/>
                </a:solidFill>
              </a:rPr>
              <a:t>.  Octubre curso anterior) 	</a:t>
            </a:r>
            <a:r>
              <a:rPr lang="es-ES" sz="2000" b="1" dirty="0">
                <a:solidFill>
                  <a:schemeClr val="tx1"/>
                </a:solidFill>
              </a:rPr>
              <a:t>	</a:t>
            </a:r>
          </a:p>
          <a:p>
            <a:pPr algn="just"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	ERASMUS PRÁCTICAS (abierta todo el año):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chemeClr val="tx1"/>
                </a:solidFill>
              </a:rPr>
              <a:t>mínima de 2 meses y 			máxima de 12, financiación máxima 3 meses</a:t>
            </a:r>
          </a:p>
          <a:p>
            <a:pPr algn="just"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SICUE </a:t>
            </a:r>
            <a:r>
              <a:rPr lang="es-ES" sz="2000" dirty="0">
                <a:solidFill>
                  <a:schemeClr val="tx1"/>
                </a:solidFill>
              </a:rPr>
              <a:t>(Sistema de Intercambio entre Centros Universitarios Españoles) </a:t>
            </a:r>
            <a:r>
              <a:rPr lang="es-ES" sz="2000" dirty="0">
                <a:solidFill>
                  <a:schemeClr val="tx1"/>
                </a:solidFill>
                <a:hlinkClick r:id="rId3"/>
              </a:rPr>
              <a:t>http://www.uva.es/sicue</a:t>
            </a:r>
            <a:endParaRPr lang="es-E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000" dirty="0">
                <a:solidFill>
                  <a:schemeClr val="tx1"/>
                </a:solidFill>
              </a:rPr>
              <a:t>Grados: solicitud (45ECTS superados y 30ECTS Matriculados); (</a:t>
            </a:r>
            <a:r>
              <a:rPr lang="es-ES" sz="2000" dirty="0" err="1">
                <a:solidFill>
                  <a:schemeClr val="tx1"/>
                </a:solidFill>
              </a:rPr>
              <a:t>solic</a:t>
            </a:r>
            <a:r>
              <a:rPr lang="es-ES" sz="2000" dirty="0">
                <a:solidFill>
                  <a:schemeClr val="tx1"/>
                </a:solidFill>
              </a:rPr>
              <a:t>.  Aprox. Febrero)</a:t>
            </a:r>
          </a:p>
        </p:txBody>
      </p:sp>
    </p:spTree>
    <p:extLst>
      <p:ext uri="{BB962C8B-B14F-4D97-AF65-F5344CB8AC3E}">
        <p14:creationId xmlns:p14="http://schemas.microsoft.com/office/powerpoint/2010/main" val="42090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PROGRAMA DE ORIENTACIÓN Y ACCIÓN TUTORIAL MENTOR-IAP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s-ES" dirty="0"/>
              <a:t>Establecimiento de grupos</a:t>
            </a:r>
          </a:p>
          <a:p>
            <a:r>
              <a:rPr lang="es-ES" dirty="0"/>
              <a:t>Primeras reuniones</a:t>
            </a:r>
          </a:p>
          <a:p>
            <a:r>
              <a:rPr lang="es-ES" dirty="0"/>
              <a:t>Dudas sobre la normativa</a:t>
            </a:r>
          </a:p>
          <a:p>
            <a:r>
              <a:rPr lang="es-ES" dirty="0"/>
              <a:t>Dudas sobre funcionamiento tutorías</a:t>
            </a:r>
          </a:p>
          <a:p>
            <a:r>
              <a:rPr lang="es-ES" dirty="0"/>
              <a:t>Dudas sobre e-mail </a:t>
            </a:r>
            <a:r>
              <a:rPr lang="es-ES" dirty="0" err="1"/>
              <a:t>UVa</a:t>
            </a:r>
            <a:r>
              <a:rPr lang="es-ES"/>
              <a:t>, </a:t>
            </a:r>
          </a:p>
          <a:p>
            <a:r>
              <a:rPr lang="es-ES"/>
              <a:t>etc…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2228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62642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6646"/>
            <a:ext cx="8229600" cy="994122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/>
              <a:t>El Campus de la </a:t>
            </a:r>
            <a:r>
              <a:rPr lang="es-ES" b="1" dirty="0" err="1"/>
              <a:t>Yutera</a:t>
            </a:r>
            <a:endParaRPr lang="es-ES" b="1" dirty="0"/>
          </a:p>
        </p:txBody>
      </p:sp>
      <p:pic>
        <p:nvPicPr>
          <p:cNvPr id="69636" name="Picture 4" descr="http://images.arq.com.mx/thumbnails/0/940-NOR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292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78158" y="1763524"/>
            <a:ext cx="206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EDIFICIO PRINCIPAL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53733" y="4059940"/>
            <a:ext cx="206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UGI: Unidad de Gestión Integrada</a:t>
            </a:r>
          </a:p>
        </p:txBody>
      </p:sp>
      <p:sp>
        <p:nvSpPr>
          <p:cNvPr id="5" name="4 Flecha izquierda y derecha"/>
          <p:cNvSpPr/>
          <p:nvPr/>
        </p:nvSpPr>
        <p:spPr>
          <a:xfrm>
            <a:off x="3743697" y="4446111"/>
            <a:ext cx="3204567" cy="63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izquierda y derecha"/>
          <p:cNvSpPr/>
          <p:nvPr/>
        </p:nvSpPr>
        <p:spPr>
          <a:xfrm rot="20062771" flipV="1">
            <a:off x="5873044" y="2197282"/>
            <a:ext cx="112481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izquierda y derecha"/>
          <p:cNvSpPr/>
          <p:nvPr/>
        </p:nvSpPr>
        <p:spPr>
          <a:xfrm rot="20586666">
            <a:off x="3245711" y="3679834"/>
            <a:ext cx="3906421" cy="706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153733" y="2929251"/>
            <a:ext cx="13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EDIFICIO E</a:t>
            </a:r>
          </a:p>
        </p:txBody>
      </p:sp>
      <p:sp>
        <p:nvSpPr>
          <p:cNvPr id="14" name="13 Flecha izquierda y derecha"/>
          <p:cNvSpPr/>
          <p:nvPr/>
        </p:nvSpPr>
        <p:spPr>
          <a:xfrm flipV="1">
            <a:off x="3743697" y="5429249"/>
            <a:ext cx="343227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7334265" y="5244584"/>
            <a:ext cx="13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AULARIO</a:t>
            </a:r>
          </a:p>
        </p:txBody>
      </p:sp>
    </p:spTree>
    <p:extLst>
      <p:ext uri="{BB962C8B-B14F-4D97-AF65-F5344CB8AC3E}">
        <p14:creationId xmlns:p14="http://schemas.microsoft.com/office/powerpoint/2010/main" val="118515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Campus</a:t>
            </a:r>
          </a:p>
        </p:txBody>
      </p:sp>
      <p:pic>
        <p:nvPicPr>
          <p:cNvPr id="30723" name="Picture 7" descr="PLANO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2213" y="0"/>
            <a:ext cx="541178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60350"/>
            <a:ext cx="5810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3995738" y="188913"/>
            <a:ext cx="576262" cy="865187"/>
          </a:xfrm>
          <a:prstGeom prst="rect">
            <a:avLst/>
          </a:prstGeom>
          <a:solidFill>
            <a:schemeClr val="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38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44475"/>
            <a:ext cx="7570788" cy="109696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/>
              <a:t>Edificio principal </a:t>
            </a:r>
            <a:r>
              <a:rPr lang="es-ES" sz="3200" dirty="0"/>
              <a:t>(edificio verde)</a:t>
            </a:r>
          </a:p>
        </p:txBody>
      </p:sp>
      <p:pic>
        <p:nvPicPr>
          <p:cNvPr id="31747" name="Picture 14" descr="PLANO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0163"/>
            <a:ext cx="4060825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15" descr="PLANO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01750"/>
            <a:ext cx="4572000" cy="293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6" descr="PLANO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4318000"/>
            <a:ext cx="3529013" cy="254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059113" y="2349500"/>
            <a:ext cx="576262" cy="1366838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8101013" y="2492375"/>
            <a:ext cx="576262" cy="1366838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4932363" y="5256213"/>
            <a:ext cx="576262" cy="1366837"/>
          </a:xfrm>
          <a:prstGeom prst="ellipse">
            <a:avLst/>
          </a:prstGeom>
          <a:solidFill>
            <a:srgbClr val="FFCC00">
              <a:alpha val="25098"/>
            </a:srgbClr>
          </a:solidFill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651500" y="2565400"/>
            <a:ext cx="576263" cy="1366838"/>
          </a:xfrm>
          <a:prstGeom prst="ellipse">
            <a:avLst/>
          </a:prstGeom>
          <a:solidFill>
            <a:srgbClr val="FFCC00">
              <a:alpha val="25098"/>
            </a:srgbClr>
          </a:solidFill>
          <a:ln w="127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6875463" y="5375275"/>
            <a:ext cx="577850" cy="1366838"/>
          </a:xfrm>
          <a:prstGeom prst="ellipse">
            <a:avLst/>
          </a:prstGeom>
          <a:solidFill>
            <a:srgbClr val="FF0000">
              <a:alpha val="25098"/>
            </a:srgbClr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 rot="-5400000">
            <a:off x="6222207" y="5903119"/>
            <a:ext cx="476250" cy="1366837"/>
          </a:xfrm>
          <a:prstGeom prst="ellipse">
            <a:avLst/>
          </a:prstGeom>
          <a:solidFill>
            <a:srgbClr val="3366FF">
              <a:alpha val="25098"/>
            </a:srgbClr>
          </a:solidFill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1258888" y="1557338"/>
            <a:ext cx="720725" cy="431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2339975" y="1557338"/>
            <a:ext cx="936625" cy="431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258888" y="3429000"/>
            <a:ext cx="938212" cy="431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494338"/>
            <a:ext cx="820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2587625" y="2960688"/>
            <a:ext cx="1371600" cy="2071687"/>
            <a:chOff x="2587049" y="2959894"/>
            <a:chExt cx="1372176" cy="2072795"/>
          </a:xfrm>
        </p:grpSpPr>
        <p:sp>
          <p:nvSpPr>
            <p:cNvPr id="31767" name="Oval 9"/>
            <p:cNvSpPr>
              <a:spLocks noChangeArrowheads="1"/>
            </p:cNvSpPr>
            <p:nvPr/>
          </p:nvSpPr>
          <p:spPr bwMode="auto">
            <a:xfrm>
              <a:off x="2587049" y="2959894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1800">
                <a:latin typeface="Arial" charset="0"/>
              </a:endParaRPr>
            </a:p>
          </p:txBody>
        </p:sp>
        <p:sp>
          <p:nvSpPr>
            <p:cNvPr id="31768" name="Rectangle 10"/>
            <p:cNvSpPr>
              <a:spLocks noChangeArrowheads="1"/>
            </p:cNvSpPr>
            <p:nvPr/>
          </p:nvSpPr>
          <p:spPr bwMode="auto">
            <a:xfrm>
              <a:off x="2735262" y="4743764"/>
              <a:ext cx="1223963" cy="28892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800">
                  <a:solidFill>
                    <a:schemeClr val="bg2"/>
                  </a:solidFill>
                  <a:latin typeface="Arial" charset="0"/>
                </a:rPr>
                <a:t>Aula 33</a:t>
              </a:r>
            </a:p>
          </p:txBody>
        </p:sp>
        <p:sp>
          <p:nvSpPr>
            <p:cNvPr id="31769" name="1 Forma libre"/>
            <p:cNvSpPr>
              <a:spLocks/>
            </p:cNvSpPr>
            <p:nvPr/>
          </p:nvSpPr>
          <p:spPr bwMode="auto">
            <a:xfrm>
              <a:off x="2843716" y="3248819"/>
              <a:ext cx="813527" cy="1492406"/>
            </a:xfrm>
            <a:custGeom>
              <a:avLst/>
              <a:gdLst>
                <a:gd name="T0" fmla="*/ 0 w 834698"/>
                <a:gd name="T1" fmla="*/ 0 h 1370490"/>
                <a:gd name="T2" fmla="*/ 733809 w 834698"/>
                <a:gd name="T3" fmla="*/ 910134 h 1370490"/>
                <a:gd name="T4" fmla="*/ 92921 w 834698"/>
                <a:gd name="T5" fmla="*/ 1217198 h 1370490"/>
                <a:gd name="T6" fmla="*/ 393489 w 834698"/>
                <a:gd name="T7" fmla="*/ 2098608 h 13704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4698" h="1370490">
                  <a:moveTo>
                    <a:pt x="0" y="0"/>
                  </a:moveTo>
                  <a:cubicBezTo>
                    <a:pt x="373380" y="215265"/>
                    <a:pt x="816780" y="461879"/>
                    <a:pt x="834390" y="594360"/>
                  </a:cubicBezTo>
                  <a:cubicBezTo>
                    <a:pt x="852000" y="726841"/>
                    <a:pt x="109468" y="663442"/>
                    <a:pt x="105658" y="794887"/>
                  </a:cubicBezTo>
                  <a:cubicBezTo>
                    <a:pt x="101848" y="926332"/>
                    <a:pt x="302645" y="1236187"/>
                    <a:pt x="447425" y="137049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057275" y="2000250"/>
            <a:ext cx="9937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dirty="0">
                <a:solidFill>
                  <a:schemeClr val="tx2">
                    <a:lumMod val="10000"/>
                  </a:schemeClr>
                </a:solidFill>
              </a:rPr>
              <a:t>Reprografía</a:t>
            </a:r>
            <a:endParaRPr lang="es-E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071563" y="1989138"/>
            <a:ext cx="836612" cy="276225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7596188" y="3124200"/>
            <a:ext cx="1371600" cy="2071688"/>
            <a:chOff x="2587049" y="2959894"/>
            <a:chExt cx="1372176" cy="2072795"/>
          </a:xfrm>
        </p:grpSpPr>
        <p:sp>
          <p:nvSpPr>
            <p:cNvPr id="31764" name="Oval 9"/>
            <p:cNvSpPr>
              <a:spLocks noChangeArrowheads="1"/>
            </p:cNvSpPr>
            <p:nvPr/>
          </p:nvSpPr>
          <p:spPr bwMode="auto">
            <a:xfrm>
              <a:off x="2587049" y="2959894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s-ES" altLang="es-ES" sz="1800">
                <a:latin typeface="Arial" charset="0"/>
              </a:endParaRPr>
            </a:p>
          </p:txBody>
        </p:sp>
        <p:sp>
          <p:nvSpPr>
            <p:cNvPr id="31765" name="Rectangle 10"/>
            <p:cNvSpPr>
              <a:spLocks noChangeArrowheads="1"/>
            </p:cNvSpPr>
            <p:nvPr/>
          </p:nvSpPr>
          <p:spPr bwMode="auto">
            <a:xfrm>
              <a:off x="2735262" y="4743764"/>
              <a:ext cx="1223963" cy="28892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800">
                  <a:solidFill>
                    <a:schemeClr val="bg2"/>
                  </a:solidFill>
                  <a:latin typeface="Arial" charset="0"/>
                </a:rPr>
                <a:t>Aula 36</a:t>
              </a:r>
            </a:p>
          </p:txBody>
        </p:sp>
        <p:sp>
          <p:nvSpPr>
            <p:cNvPr id="31766" name="1 Forma libre"/>
            <p:cNvSpPr>
              <a:spLocks/>
            </p:cNvSpPr>
            <p:nvPr/>
          </p:nvSpPr>
          <p:spPr bwMode="auto">
            <a:xfrm>
              <a:off x="2843716" y="3248819"/>
              <a:ext cx="813527" cy="1492406"/>
            </a:xfrm>
            <a:custGeom>
              <a:avLst/>
              <a:gdLst>
                <a:gd name="T0" fmla="*/ 0 w 834698"/>
                <a:gd name="T1" fmla="*/ 0 h 1370490"/>
                <a:gd name="T2" fmla="*/ 733809 w 834698"/>
                <a:gd name="T3" fmla="*/ 910134 h 1370490"/>
                <a:gd name="T4" fmla="*/ 92921 w 834698"/>
                <a:gd name="T5" fmla="*/ 1217198 h 1370490"/>
                <a:gd name="T6" fmla="*/ 393489 w 834698"/>
                <a:gd name="T7" fmla="*/ 2098608 h 13704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4698" h="1370490">
                  <a:moveTo>
                    <a:pt x="0" y="0"/>
                  </a:moveTo>
                  <a:cubicBezTo>
                    <a:pt x="373380" y="215265"/>
                    <a:pt x="816780" y="461879"/>
                    <a:pt x="834390" y="594360"/>
                  </a:cubicBezTo>
                  <a:cubicBezTo>
                    <a:pt x="852000" y="726841"/>
                    <a:pt x="109468" y="663442"/>
                    <a:pt x="105658" y="794887"/>
                  </a:cubicBezTo>
                  <a:cubicBezTo>
                    <a:pt x="101848" y="926332"/>
                    <a:pt x="302645" y="1236187"/>
                    <a:pt x="447425" y="137049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798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4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Aulario</a:t>
            </a:r>
          </a:p>
        </p:txBody>
      </p:sp>
      <p:pic>
        <p:nvPicPr>
          <p:cNvPr id="29699" name="Picture 6" descr="PLANO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-26988"/>
            <a:ext cx="4614862" cy="6858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775450" y="2681288"/>
            <a:ext cx="755650" cy="1944687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22700" y="5489575"/>
            <a:ext cx="792163" cy="504825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614863" y="3221038"/>
            <a:ext cx="576262" cy="252412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543425" y="4625975"/>
            <a:ext cx="576263" cy="361950"/>
          </a:xfrm>
          <a:prstGeom prst="rect">
            <a:avLst/>
          </a:prstGeom>
          <a:solidFill>
            <a:srgbClr val="FF6600">
              <a:alpha val="34901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4" grpId="0" animBg="1"/>
      <p:bldP spid="184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1520" y="773832"/>
            <a:ext cx="42592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Edificio E</a:t>
            </a:r>
          </a:p>
        </p:txBody>
      </p:sp>
      <p:pic>
        <p:nvPicPr>
          <p:cNvPr id="33795" name="Picture 6" descr="PLANO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141" y="3140968"/>
            <a:ext cx="5614987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7" descr="PLAN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688"/>
            <a:ext cx="54006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 rot="-5400000">
            <a:off x="4009232" y="4927923"/>
            <a:ext cx="476250" cy="1366837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 rot="-5400000">
            <a:off x="5148263" y="1052339"/>
            <a:ext cx="720725" cy="1584325"/>
          </a:xfrm>
          <a:prstGeom prst="ellipse">
            <a:avLst/>
          </a:prstGeom>
          <a:solidFill>
            <a:srgbClr val="3366FF">
              <a:alpha val="25098"/>
            </a:srgbClr>
          </a:solidFill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596188" y="1916063"/>
            <a:ext cx="1439862" cy="504825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59338" y="2422277"/>
            <a:ext cx="1584325" cy="574675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 animBg="1"/>
      <p:bldP spid="204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sz="3600" dirty="0"/>
              <a:t>Requiere identificación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1196752"/>
            <a:ext cx="916266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013176"/>
            <a:ext cx="52565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El campo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se compone de </a:t>
            </a:r>
            <a:r>
              <a:rPr lang="es-ES" dirty="0" err="1"/>
              <a:t>e+ocho</a:t>
            </a:r>
            <a:r>
              <a:rPr lang="es-ES" dirty="0"/>
              <a:t> dígitos </a:t>
            </a:r>
            <a:r>
              <a:rPr lang="es-ES" dirty="0" err="1"/>
              <a:t>NIF+Letra</a:t>
            </a:r>
            <a:r>
              <a:rPr lang="es-ES" dirty="0"/>
              <a:t> NIF (Ejemplo: e09876543k).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Si no posee NIF, el usuario tiene formato </a:t>
            </a:r>
            <a:r>
              <a:rPr lang="es-ES" dirty="0" err="1"/>
              <a:t>u+ocho</a:t>
            </a:r>
            <a:r>
              <a:rPr lang="es-ES" dirty="0"/>
              <a:t> </a:t>
            </a:r>
            <a:r>
              <a:rPr lang="es-ES" dirty="0" err="1"/>
              <a:t>dígitos+letra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18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57554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59832" y="546927"/>
            <a:ext cx="720080" cy="2873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873678"/>
            <a:ext cx="7884368" cy="498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421583"/>
            <a:ext cx="1450740" cy="2873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52320" y="2636912"/>
            <a:ext cx="979449" cy="2873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0" y="1673599"/>
            <a:ext cx="9031111" cy="3514725"/>
            <a:chOff x="0" y="1671638"/>
            <a:chExt cx="9031111" cy="351472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671638"/>
              <a:ext cx="9031111" cy="35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 bwMode="auto">
            <a:xfrm>
              <a:off x="2860378" y="4293096"/>
              <a:ext cx="2143670" cy="8932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4 Rectángulo"/>
            <p:cNvSpPr/>
            <p:nvPr/>
          </p:nvSpPr>
          <p:spPr bwMode="auto">
            <a:xfrm>
              <a:off x="4074529" y="3645024"/>
              <a:ext cx="1071835" cy="2451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00"/>
            <a:ext cx="2448272" cy="6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"/>
          <p:cNvSpPr/>
          <p:nvPr/>
        </p:nvSpPr>
        <p:spPr bwMode="auto">
          <a:xfrm>
            <a:off x="3203848" y="4365104"/>
            <a:ext cx="728365" cy="37462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4914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0372" y="908720"/>
            <a:ext cx="2581708" cy="201622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19175"/>
            <a:ext cx="7092280" cy="45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/>
          <a:stretch/>
        </p:blipFill>
        <p:spPr bwMode="auto">
          <a:xfrm>
            <a:off x="-23212" y="609600"/>
            <a:ext cx="9131716" cy="56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3212" y="0"/>
            <a:ext cx="8537904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Correo </a:t>
            </a:r>
            <a:r>
              <a:rPr lang="es-ES" dirty="0" err="1"/>
              <a:t>UVa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www.uva.es</a:t>
            </a:r>
            <a:endParaRPr lang="es-E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920880" y="2708920"/>
            <a:ext cx="1187624" cy="2873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24744"/>
            <a:ext cx="8208912" cy="470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2329" y="3501008"/>
            <a:ext cx="5237783" cy="7207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1158</Words>
  <Application>Microsoft Office PowerPoint</Application>
  <PresentationFormat>Presentación en pantalla (4:3)</PresentationFormat>
  <Paragraphs>172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Tema de Office</vt:lpstr>
      <vt:lpstr>Diseño personalizado</vt:lpstr>
      <vt:lpstr>BIENVENIDA A ALUMNOS DE PRIMERO</vt:lpstr>
      <vt:lpstr>Recursos web</vt:lpstr>
      <vt:lpstr>www.uva.es</vt:lpstr>
      <vt:lpstr>Requiere identificación</vt:lpstr>
      <vt:lpstr>Presentación de PowerPoint</vt:lpstr>
      <vt:lpstr>Presentación de PowerPoint</vt:lpstr>
      <vt:lpstr>Presentación de PowerPoint</vt:lpstr>
      <vt:lpstr>Correo UVa: www.uva.es</vt:lpstr>
      <vt:lpstr>Presentación de PowerPoint</vt:lpstr>
      <vt:lpstr>Presentación de PowerPoint</vt:lpstr>
      <vt:lpstr>Campus virtual (Moodle)</vt:lpstr>
      <vt:lpstr>Campus virtual (Moodle)</vt:lpstr>
      <vt:lpstr>Web de la Escuela: www.uva.es/etsiiaa/</vt:lpstr>
      <vt:lpstr>Web de la Escuela: www.uva.es/etsiiaa/</vt:lpstr>
      <vt:lpstr>Horarios, calendario de exámenes, etc… </vt:lpstr>
      <vt:lpstr>Horarios, calendario de exámenes, etc… </vt:lpstr>
      <vt:lpstr>Horarios, calendario de exámenes, etc… </vt:lpstr>
      <vt:lpstr>Presentación de PowerPoint</vt:lpstr>
      <vt:lpstr>Presentación de PowerPoint</vt:lpstr>
      <vt:lpstr>NORMATIVA DE INTERÉS</vt:lpstr>
      <vt:lpstr>Reglamento de Ordenación Académica (ROA)</vt:lpstr>
      <vt:lpstr>¿Qué es la Normativa de Progreso y Permanencia en la Universidad?</vt:lpstr>
      <vt:lpstr>Presentación de PowerPoint</vt:lpstr>
      <vt:lpstr>¿ De cuántos créditos debo matricularme?</vt:lpstr>
      <vt:lpstr>¿Cuántos créditos tengo que superar el primer año de permanencia en la UVa?</vt:lpstr>
      <vt:lpstr>Presentación de PowerPoint</vt:lpstr>
      <vt:lpstr>¿Puedo estar matriculado en la UVa tantos años como quiera?</vt:lpstr>
      <vt:lpstr>Presentación de PowerPoint</vt:lpstr>
      <vt:lpstr>¿Se puede superar el número máximo de años de permanencia?</vt:lpstr>
      <vt:lpstr>REPRESENTACIÓN  ESTUDIANTIL</vt:lpstr>
      <vt:lpstr>MOVILIDAD ACADÉMICA</vt:lpstr>
      <vt:lpstr>PROGRAMA DE ORIENTACIÓN Y ACCIÓN TUTORIAL MENTOR-IAP</vt:lpstr>
      <vt:lpstr>El Campus de la Yutera</vt:lpstr>
      <vt:lpstr>Campus</vt:lpstr>
      <vt:lpstr>Edificio principal (edificio verde)</vt:lpstr>
      <vt:lpstr>Aulario</vt:lpstr>
      <vt:lpstr>Edificio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TURRION</dc:creator>
  <cp:lastModifiedBy>Jose Luis Marcos</cp:lastModifiedBy>
  <cp:revision>50</cp:revision>
  <dcterms:created xsi:type="dcterms:W3CDTF">2016-10-02T15:10:00Z</dcterms:created>
  <dcterms:modified xsi:type="dcterms:W3CDTF">2020-09-26T08:44:43Z</dcterms:modified>
</cp:coreProperties>
</file>